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rahmenbauberlin.pages.dev/bauablauf-zeitplanung-holzrahmenbau/" TargetMode="External"/><Relationship Id="rId3" Type="http://schemas.openxmlformats.org/officeDocument/2006/relationships/hyperlink" Target="https://holzrahmenbauberlin.pages.dev/dateien/minimax-1c63a73c6a613e5dcde5026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Phasen und Zeitplanung beim Holzrahmenbau: Von der Vorplanung bis zur Montage · Erklärende Präsentation</a:t>
            </a:r>
          </a:p>
        </p:txBody>
      </p:sp>
      <p:sp>
        <p:nvSpPr>
          <p:cNvPr id="3" name="Content Placeholder 2"/>
          <p:cNvSpPr>
            <a:spLocks noGrp="1"/>
          </p:cNvSpPr>
          <p:nvPr>
            <p:ph idx="1"/>
          </p:nvPr>
        </p:nvSpPr>
        <p:spPr/>
        <p:txBody>
          <a:bodyPr/>
          <a:lstStyle/>
          <a:p>
            <a:r>
              <a:t>Überblick: Eine kurze Montagephase entsteht im Holzrahmenbau durch eine sorgfältige Vorlaufzeit. Entscheidend ist deshalb nicht nur, wann die Elemente auf der Baustelle stehen, sondern wann Planung, Werkplanung, Vorfertigung und Logistik abgeschlossen sein. Der folgende Leitfaden zeigt, wie sich Abhängigkeiten früh erkennen und typische Verzögerungsrisiken in der eigenen Terminplanung berücksichtigen lassen.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Vorplanung: Grundlagen für einen belastbaren Ablauf schaffen</a:t>
            </a:r>
          </a:p>
        </p:txBody>
      </p:sp>
      <p:sp>
        <p:nvSpPr>
          <p:cNvPr id="3" name="Content Placeholder 2"/>
          <p:cNvSpPr>
            <a:spLocks noGrp="1"/>
          </p:cNvSpPr>
          <p:nvPr>
            <p:ph idx="1"/>
          </p:nvPr>
        </p:nvSpPr>
        <p:spPr/>
        <p:txBody>
          <a:bodyPr/>
          <a:lstStyle/>
          <a:p>
            <a:pPr>
              <a:defRPr sz="1800"/>
            </a:pPr>
            <a:r>
              <a:t>Am Anfang stehen Bauort, geplante Nutzung, Größe und vorhandene Bauteile im Mittelpunkt. Bei Anbauten und Aufstockungen sind das Aufmaß, die Bestandskonstruktion und mögliche Anschlussstellen zu prüfen. Auch die planungs- und bauordnungsrechtlichen Anforderungen des Grundstücks beeinflussen Umfang und Dauer eines möglichen Genehmigungsverfahrens. Hilfreich ist eine kurze Bestandsaufnahme: Welche Informationen liegen bereits vor, welche müssen ergänzt werden und welche Entscheidungen blockieren die weiteren Schritte? Wer diese Fragen früh beantwortet, kann den Ablauf in belastbare Abschnitte statt in unrealistisch knappe Kalenderwochen glieder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Vorplanung: Grundlagen für einen belastbaren Ablauf schaffen</a:t>
            </a:r>
          </a:p>
        </p:txBody>
      </p:sp>
      <p:sp>
        <p:nvSpPr>
          <p:cNvPr id="3" name="Content Placeholder 2"/>
          <p:cNvSpPr>
            <a:spLocks noGrp="1"/>
          </p:cNvSpPr>
          <p:nvPr>
            <p:ph idx="1"/>
          </p:nvPr>
        </p:nvSpPr>
        <p:spPr/>
        <p:txBody>
          <a:bodyPr/>
          <a:lstStyle/>
          <a:p>
            <a:pPr>
              <a:defRPr sz="1800"/>
            </a:pPr>
            <a:r>
              <a:t>n. Die Dauer einzelner Phasen hängt vom Vorhaben, dem Vorfertigungsgrad und den örtlichen Verfahren ab. Die Reihenfolge der Planung bleibt dagegen verlässlich.</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Meilensteinliste als verbindliche Planungsgrundlage</a:t>
            </a:r>
          </a:p>
        </p:txBody>
      </p:sp>
      <p:sp>
        <p:nvSpPr>
          <p:cNvPr id="3" name="Content Placeholder 2"/>
          <p:cNvSpPr>
            <a:spLocks noGrp="1"/>
          </p:cNvSpPr>
          <p:nvPr>
            <p:ph idx="1"/>
          </p:nvPr>
        </p:nvSpPr>
        <p:spPr/>
        <p:txBody>
          <a:bodyPr/>
          <a:lstStyle/>
          <a:p>
            <a:pPr>
              <a:defRPr sz="1800"/>
            </a:pPr>
            <a:r>
              <a:t>Ein Zeitplan sollte nicht nur Baustellenaktivitäten auflisten, sondern die Entscheidungen markieren, die zu einem bestimmten Zeitpunkt getroffen sein müssen. Eine Meilensteinliste schafft Klarheit über Auftrag, Verantwortlichkeit und Frist. Besonders wichtig ist der Zeitpunkt, bis zu dem Tragwerk, Bauphysik und Haustechnik abgestimmt sein müssen. Änderungen an der Aussteifung wirken sich auf den Wandaufbau aus; Leitungsführungen, Aussparungen und Durchdringungen müssen vor der Fertigung feststehen. Die Liste kann daher zwischen fachlichen Festlegungen und ausführenden Arbeiten unterscheiden. Das hilft, spontane Änderungswünsche zu erkennen: 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Meilensteinliste als verbindliche Planungsgrundlage</a:t>
            </a:r>
          </a:p>
        </p:txBody>
      </p:sp>
      <p:sp>
        <p:nvSpPr>
          <p:cNvPr id="3" name="Content Placeholder 2"/>
          <p:cNvSpPr>
            <a:spLocks noGrp="1"/>
          </p:cNvSpPr>
          <p:nvPr>
            <p:ph idx="1"/>
          </p:nvPr>
        </p:nvSpPr>
        <p:spPr/>
        <p:txBody>
          <a:bodyPr/>
          <a:lstStyle/>
          <a:p>
            <a:pPr>
              <a:defRPr sz="1800"/>
            </a:pPr>
            <a:r>
              <a:t>ine zusätzliche Durchdringung oder ein anderer Anschluss ist nicht nur ein Montagedetail, sondern kann Werkplanung und Vorfertigung beeinflussen. Details zu den konstruktiven Grundlagen bietet der weiterführende Ratgeber zum Wandaufbau im Holzrahmenbau.</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Vorfertigung: Schnittstellen vor dem Werkstattbeginn klären</a:t>
            </a:r>
          </a:p>
        </p:txBody>
      </p:sp>
      <p:sp>
        <p:nvSpPr>
          <p:cNvPr id="3" name="Content Placeholder 2"/>
          <p:cNvSpPr>
            <a:spLocks noGrp="1"/>
          </p:cNvSpPr>
          <p:nvPr>
            <p:ph idx="1"/>
          </p:nvPr>
        </p:nvSpPr>
        <p:spPr/>
        <p:txBody>
          <a:bodyPr/>
          <a:lstStyle/>
          <a:p>
            <a:pPr>
              <a:defRPr sz="1800"/>
            </a:pPr>
            <a:r>
              <a:t>Mit der Vorfertigung verlagert sich ein erheblicher Teil der Arbeit ins Werk. Wand-, Dach- und Deckenelemente können dort mit Fenstern, Dampfbremsen oder Teilen der Haustechnik vorbereitet werden. Der gewünschte Vorfertigungsgrad beeinflusst sowohl die Vorlaufzeit als auch die Toleranzen auf der Baustelle. Je mehr_details an einem Element abgeschlossen sind, desto weniger Nacharbeit ist vor Ort zu erwarten. Vor dem Werkstattbeginn sollten deshalb Anschlüsse an Sockel, Fenster und Decken sowie alle relevanten Durchdringungen geklärt sein. Auch die Qualität der beauftragten Planung entscheidet darüber, ob sich Fehler früh korrigieren lassen ode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Vorfertigung: Schnittstellen vor dem Werkstattbeginn klären</a:t>
            </a:r>
          </a:p>
        </p:txBody>
      </p:sp>
      <p:sp>
        <p:nvSpPr>
          <p:cNvPr id="3" name="Content Placeholder 2"/>
          <p:cNvSpPr>
            <a:spLocks noGrp="1"/>
          </p:cNvSpPr>
          <p:nvPr>
            <p:ph idx="1"/>
          </p:nvPr>
        </p:nvSpPr>
        <p:spPr/>
        <p:txBody>
          <a:bodyPr/>
          <a:lstStyle/>
          <a:p>
            <a:pPr>
              <a:defRPr sz="1800"/>
            </a:pPr>
            <a:r>
              <a:t>r später auf der Baustelle sichtbar werden. Ergänzende Orientierung zu Leistungsumfang und Kosten bietet die Übersicht zu Kosten und Leistungsumfang im Holzrahmenbau.</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Transport, Kran und Lagerflächen gemeinsam planen</a:t>
            </a:r>
          </a:p>
        </p:txBody>
      </p:sp>
      <p:sp>
        <p:nvSpPr>
          <p:cNvPr id="3" name="Content Placeholder 2"/>
          <p:cNvSpPr>
            <a:spLocks noGrp="1"/>
          </p:cNvSpPr>
          <p:nvPr>
            <p:ph idx="1"/>
          </p:nvPr>
        </p:nvSpPr>
        <p:spPr/>
        <p:txBody>
          <a:bodyPr/>
          <a:lstStyle/>
          <a:p>
            <a:pPr>
              <a:defRPr sz="1800"/>
            </a:pPr>
            <a:r>
              <a:t>Die scheinbar schnelle Montage beginnt mit einer anspruchsvollen logistischen Aufgabe: Die Elemente müssen angeliefert, am Kranhub vorbereitet und auf der Baustelle in der richtigen Reihenfolge zusammengesetzt werden. Transportweg, Kranstandort, Lagerflächen und Baustellenzugang müssen zusammenpassen. In innerstädtischen Lagen können enge Grundstücksverhältnisse, Nachbarschaft und begrenzte Aufstellflächen den Ablauf entscheidend beeinflussen. Auch die Größe einzelner Elemente ist nicht allein eine Frage des Fahrzeugs, sondern auch der zugänglichen Flächen. Sinnvoll ist daher, Transport und Montage gemeinsam zu betrachten: Passt ein Element 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Transport, Kran und Lagerflächen gemeinsam planen</a:t>
            </a:r>
          </a:p>
        </p:txBody>
      </p:sp>
      <p:sp>
        <p:nvSpPr>
          <p:cNvPr id="3" name="Content Placeholder 2"/>
          <p:cNvSpPr>
            <a:spLocks noGrp="1"/>
          </p:cNvSpPr>
          <p:nvPr>
            <p:ph idx="1"/>
          </p:nvPr>
        </p:nvSpPr>
        <p:spPr/>
        <p:txBody>
          <a:bodyPr/>
          <a:lstStyle/>
          <a:p>
            <a:pPr>
              <a:defRPr sz="1800"/>
            </a:pPr>
            <a:r>
              <a:t>urch den geplanten Zugang, ist ein geeigneter Lagerplatz vorhanden und lässt sich der nächste Montageschritt ohne unnötiges Umsetzen realisieren?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Puffer und Witterungsschutz von Anfang an einplanen</a:t>
            </a:r>
          </a:p>
        </p:txBody>
      </p:sp>
      <p:sp>
        <p:nvSpPr>
          <p:cNvPr id="3" name="Content Placeholder 2"/>
          <p:cNvSpPr>
            <a:spLocks noGrp="1"/>
          </p:cNvSpPr>
          <p:nvPr>
            <p:ph idx="1"/>
          </p:nvPr>
        </p:nvSpPr>
        <p:spPr/>
        <p:txBody>
          <a:bodyPr/>
          <a:lstStyle/>
          <a:p>
            <a:pPr>
              <a:defRPr sz="1800"/>
            </a:pPr>
            <a:r>
              <a:t>Pufferzeiten lassen sich nur dann sinnvoll zuordnen, wenn die Ursache der möglichen Verzögerung benannt wird. Zu den typischen Risiken gehören Witterung, spät abgestimmte Planungen, Lieferketten und unklare Zuständigkeiten an Schnittstellen zwischen Betrieben. Besonders im innerstädtischen Umfeld sollten Wetterschutzmaßnahmen bereits für Lagerung und Transport eingeplant werden. Nach der Montage beginnt der Schutz der Konstruktion gegen Niederschlag, damit Folgearbeiten nicht auf ungeschützte Bauteile warten. Hilfreich ist eine monatliche Risikoliste, die zeigt, welcher Puffer welchem Zweck dient und wie er sichtbar wird. So wird verhindert, </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Puffer und Witterungsschutz von Anfang an einplanen</a:t>
            </a:r>
          </a:p>
        </p:txBody>
      </p:sp>
      <p:sp>
        <p:nvSpPr>
          <p:cNvPr id="3" name="Content Placeholder 2"/>
          <p:cNvSpPr>
            <a:spLocks noGrp="1"/>
          </p:cNvSpPr>
          <p:nvPr>
            <p:ph idx="1"/>
          </p:nvPr>
        </p:nvSpPr>
        <p:spPr/>
        <p:txBody>
          <a:bodyPr/>
          <a:lstStyle/>
          <a:p>
            <a:pPr>
              <a:defRPr sz="1800"/>
            </a:pPr>
            <a:r>
              <a:t>dass Reservezeit nur auf dem Papier besteht. Weitere Orientierung rund um Planung, Wandaufbau und Anfragevorbereitung in Berlin bietet die Website von Holzrahmenbau Berlin.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Phasen und Zeitplanung beim Holzrahmenbau: Von der Vorplanung bis zur Montage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